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Microsoft Yahei" panose="020B0503020204020204" pitchFamily="34" charset="-122"/>
      <p:regular r:id="rId18"/>
      <p:bold r:id="rId19"/>
    </p:embeddedFont>
    <p:embeddedFont>
      <p:font typeface="Georgia" panose="02040502050405020303" pitchFamily="18" charset="0"/>
      <p:regular r:id="rId20"/>
      <p:bold r:id="rId21"/>
      <p:italic r:id="rId22"/>
      <p:boldItalic r:id="rId23"/>
    </p:embeddedFont>
    <p:embeddedFont>
      <p:font typeface="Libre Franklin" panose="00000500000000000000" charset="0"/>
      <p:regular r:id="rId24"/>
      <p:bold r:id="rId25"/>
      <p:italic r:id="rId26"/>
      <p:boldItalic r:id="rId27"/>
    </p:embeddedFont>
    <p:embeddedFont>
      <p:font typeface="Roboto" panose="020B0604020202020204" charset="0"/>
      <p:regular r:id="rId28"/>
      <p:bold r:id="rId29"/>
      <p:italic r:id="rId30"/>
      <p:boldItalic r:id="rId31"/>
    </p:embeddedFont>
    <p:embeddedFont>
      <p:font typeface="Roboto Slab" panose="020B060402020202020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9ae2f4c5f_0_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9ae2f4c5f_0_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88d58320a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88d58320a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8d58320a1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8d58320a1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8d58320a1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8d58320a1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8d58320a1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8d58320a1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8dc956ad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8dc956ad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890ac1ca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890ac1ca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8dc956ad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88dc956ad2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8dc956ad2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8dc956ad2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9cc04325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9cc04325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8dc956ad2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88dc956ad2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8dc956ad2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88dc956ad2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88dc956ad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88dc956ad2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88f8a42bf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88f8a42bf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erfect.com/blog/are-you-culturally-intelligent-why-a-high-cq-is-key-to-global-business-succes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0Nfqp0WiJqc" TargetMode="External"/><Relationship Id="rId7" Type="http://schemas.openxmlformats.org/officeDocument/2006/relationships/hyperlink" Target="http://blog.readytomanage.com/diversity-cartoo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nsplash.com/photos/Oalh2MojUuk" TargetMode="External"/><Relationship Id="rId5" Type="http://schemas.openxmlformats.org/officeDocument/2006/relationships/hyperlink" Target="https://hbr.org/2004/10/cultural-intelligence" TargetMode="External"/><Relationship Id="rId4" Type="http://schemas.openxmlformats.org/officeDocument/2006/relationships/hyperlink" Target="https://unsplash.com/photos/1FI2QAYPa-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04/10/cultural-intelligenc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987000" y="920200"/>
            <a:ext cx="7170000" cy="173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Cultural Intelligence, in today’s organizations and workplaces</a:t>
            </a:r>
            <a:endParaRPr sz="2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680300" y="2366325"/>
            <a:ext cx="5783400" cy="21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June 16, 2020</a:t>
            </a: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Group 4</a:t>
            </a: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Sweeny, Nardray (301102880)</a:t>
            </a: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Jomaa, Yusef (30096191)</a:t>
            </a: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Liang, Elyse (301077651)</a:t>
            </a: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Luo, Zhenyu (301035588)</a:t>
            </a:r>
            <a:endParaRPr sz="1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Wu, Jianheng（300772729）</a:t>
            </a:r>
            <a:endParaRPr sz="16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Agenda</a:t>
            </a: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-GB">
                <a:latin typeface="Roboto Slab"/>
                <a:ea typeface="Roboto Slab"/>
                <a:cs typeface="Roboto Slab"/>
                <a:sym typeface="Roboto Slab"/>
              </a:rPr>
              <a:t>1. Is Cultural Intelligence important (CQ)?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-GB">
                <a:latin typeface="Roboto Slab"/>
                <a:ea typeface="Roboto Slab"/>
                <a:cs typeface="Roboto Slab"/>
                <a:sym typeface="Roboto Slab"/>
              </a:rPr>
              <a:t>2. The importance of cultural intelligence in organizations?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-GB">
                <a:latin typeface="Roboto Slab"/>
                <a:ea typeface="Roboto Slab"/>
                <a:cs typeface="Roboto Slab"/>
                <a:sym typeface="Roboto Slab"/>
              </a:rPr>
              <a:t>3. Can managers cultivate cultural intelligence? 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-GB">
                <a:latin typeface="Roboto Slab"/>
                <a:ea typeface="Roboto Slab"/>
                <a:cs typeface="Roboto Slab"/>
                <a:sym typeface="Roboto Slab"/>
              </a:rPr>
              <a:t>Conclusion 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121027" y="502755"/>
            <a:ext cx="2976592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Introduction</a:t>
            </a:r>
            <a:endParaRPr dirty="0"/>
          </a:p>
        </p:txBody>
      </p:sp>
      <p:sp>
        <p:nvSpPr>
          <p:cNvPr id="76" name="Google Shape;76;p15"/>
          <p:cNvSpPr txBox="1"/>
          <p:nvPr/>
        </p:nvSpPr>
        <p:spPr>
          <a:xfrm>
            <a:off x="790850" y="1237425"/>
            <a:ext cx="7463400" cy="3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What is cultural intelligence?	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The skill to work effectively in culturally diverse situations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Image: </a:t>
            </a:r>
            <a:r>
              <a:rPr lang="en-GB" sz="1000" u="sng">
                <a:solidFill>
                  <a:schemeClr val="hlink"/>
                </a:solidFill>
                <a:hlinkClick r:id="rId3"/>
              </a:rPr>
              <a:t>https://www.transperfect.com/blog/are-you-culturally-intelligent-why-a-high-cq-is-key-to-global-business-success</a:t>
            </a:r>
            <a:endParaRPr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4">
            <a:alphaModFix/>
          </a:blip>
          <a:srcRect l="10019" t="-33862" r="-10019" b="12665"/>
          <a:stretch/>
        </p:blipFill>
        <p:spPr>
          <a:xfrm>
            <a:off x="2236550" y="1421350"/>
            <a:ext cx="4572000" cy="320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223050" y="14690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Is Cultural Intelligence important (CQ)</a:t>
            </a: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128550" y="1319650"/>
            <a:ext cx="8886900" cy="34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are all not the same!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 l="-1290" t="-797" r="1289" b="35408"/>
          <a:stretch/>
        </p:blipFill>
        <p:spPr>
          <a:xfrm>
            <a:off x="4463775" y="1183575"/>
            <a:ext cx="4503574" cy="266624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8101575" y="3611600"/>
            <a:ext cx="804900" cy="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700" b="1" i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(Warner, 2012)</a:t>
            </a:r>
            <a:endParaRPr sz="700" b="1" i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223050" y="1961350"/>
            <a:ext cx="2130600" cy="2191200"/>
          </a:xfrm>
          <a:prstGeom prst="verticalScroll">
            <a:avLst>
              <a:gd name="adj" fmla="val 1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366300" y="2353600"/>
            <a:ext cx="1844100" cy="14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Roboto"/>
              <a:buChar char="●"/>
            </a:pPr>
            <a:r>
              <a:rPr lang="en-GB" b="1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FOOD</a:t>
            </a:r>
            <a:endParaRPr b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Roboto"/>
              <a:buChar char="●"/>
            </a:pPr>
            <a:r>
              <a:rPr lang="en-GB" b="1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CLOTHING</a:t>
            </a:r>
            <a:endParaRPr b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Roboto"/>
              <a:buChar char="●"/>
            </a:pPr>
            <a:r>
              <a:rPr lang="en-GB" b="1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LANGUAGE</a:t>
            </a:r>
            <a:endParaRPr b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Roboto"/>
              <a:buChar char="●"/>
            </a:pPr>
            <a:r>
              <a:rPr lang="en-GB" b="1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APPEARANCE</a:t>
            </a:r>
            <a:endParaRPr b="1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743975" y="1914000"/>
            <a:ext cx="2326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Interesting facts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sh dir="r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4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299975" y="173950"/>
            <a:ext cx="8368200" cy="122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Is cultural intelligence important (CQ)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344925" y="1339125"/>
            <a:ext cx="8458500" cy="33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5" name="Google Shape;95;p17"/>
          <p:cNvSpPr txBox="1"/>
          <p:nvPr/>
        </p:nvSpPr>
        <p:spPr>
          <a:xfrm>
            <a:off x="3704575" y="1400050"/>
            <a:ext cx="2312100" cy="24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Developing Cognitive Flexibility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Motivational CQ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Behavioural CQ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925" y="1339125"/>
            <a:ext cx="3273451" cy="33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6975" y="1339125"/>
            <a:ext cx="2680875" cy="33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/>
        </p:nvSpPr>
        <p:spPr>
          <a:xfrm>
            <a:off x="7547850" y="4647400"/>
            <a:ext cx="13146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 b="1" i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Statistics Canada Census 2016</a:t>
            </a:r>
            <a:endParaRPr sz="700" b="1" i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344925" y="4578775"/>
            <a:ext cx="14472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 i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Statistics Canada, Census 2016</a:t>
            </a:r>
            <a:endParaRPr sz="100" b="1" i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454325" y="478400"/>
            <a:ext cx="8593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The importance of cultural intelligence in organizations</a:t>
            </a:r>
            <a:endParaRPr sz="2400"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237225" y="1572325"/>
            <a:ext cx="38013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1. Build strong team 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Facilitate more objective and more creative team outcome (Courtland L. Bovée, 2018).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Reduce the possibility of facing hard time on diversified teamwork (P. Christopher Earley, 2004).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8689" y="1644351"/>
            <a:ext cx="4618336" cy="3078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 txBox="1"/>
          <p:nvPr/>
        </p:nvSpPr>
        <p:spPr>
          <a:xfrm>
            <a:off x="5528613" y="4651225"/>
            <a:ext cx="18585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Image:(Hilitanu, n.d.)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452375" y="524975"/>
            <a:ext cx="87561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The importance of cultural intelligence in organizations</a:t>
            </a:r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"/>
          </p:nvPr>
        </p:nvSpPr>
        <p:spPr>
          <a:xfrm>
            <a:off x="217125" y="1339150"/>
            <a:ext cx="4574700" cy="3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2. Create cultural awareness among co-workers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Focus on each other's needs for more positive interactions by increasing our understanding of each other (Courtland L. Bovée, 2018).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Be able to protect the company's reputation by overcoming communication barriers and disagreements that may arise due to cultural diversity (Courtland L. Bovée, 2018).</a:t>
            </a:r>
            <a:endParaRPr/>
          </a:p>
        </p:txBody>
      </p:sp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3025" y="1502613"/>
            <a:ext cx="4278650" cy="28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5631700" y="4299625"/>
            <a:ext cx="24813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Image: (You X Ventures, n.d.)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468275" y="528350"/>
            <a:ext cx="87561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The importance of cultural intelligence in organizations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460100" cy="3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3. Add a diverse structure to the hiring process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Benefit from the diversity of employees, improve the company's understanding of different markets through the diversity of employees' different perspectives of thinking (Courtland L. Bovée, 2018).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Be more tolerant for good candidates from different cultures when making hiring decisions (TRIANDIS, 2006).</a:t>
            </a:r>
            <a:endParaRPr/>
          </a:p>
        </p:txBody>
      </p:sp>
      <p:sp>
        <p:nvSpPr>
          <p:cNvPr id="122" name="Google Shape;122;p20"/>
          <p:cNvSpPr txBox="1"/>
          <p:nvPr/>
        </p:nvSpPr>
        <p:spPr>
          <a:xfrm>
            <a:off x="0" y="-4688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4970900" y="4273650"/>
            <a:ext cx="3777300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Image: (Christina @ wocintechchat.com, n.d.)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8052" y="1636113"/>
            <a:ext cx="4022986" cy="26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139500" y="73650"/>
            <a:ext cx="8865000" cy="9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can people cultivate cultural intelligence ?</a:t>
            </a:r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1841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-Memorization (mental)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Completely master the beliefs, customs and taboos of foreign cultures by rote memorization, it is not very effective. </a:t>
            </a:r>
            <a:r>
              <a:rPr lang="en-GB" sz="1000"/>
              <a:t>(by P. Christopher Earley and Elaine Mosakowski, 2004 )</a:t>
            </a:r>
            <a:endParaRPr sz="2100">
              <a:solidFill>
                <a:srgbClr val="222222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marR="38100" lvl="0" indent="0" algn="l" rtl="0">
              <a:lnSpc>
                <a:spcPct val="128571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8175" y="1683525"/>
            <a:ext cx="3408100" cy="2412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5484875" y="4096000"/>
            <a:ext cx="3201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</a:rPr>
              <a:t>Image: https://zhuanlan.zhihu.com/p/78644756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181950" y="86875"/>
            <a:ext cx="8780100" cy="9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can people cultivate cultural intelligence ?</a:t>
            </a:r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44295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-Join in a new culture to live (Physical)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Being able to get along well with foreign friends and colleagues shows that you understand their culture. At the same time, your mannerism shows to a certain extent that you have integrated into their world.</a:t>
            </a:r>
            <a:r>
              <a:rPr lang="en-GB" sz="1000"/>
              <a:t>(by P. Christopher Earley and Elaine Mosakowski, 2004 )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7400" y="1643900"/>
            <a:ext cx="4021799" cy="239596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/>
          <p:nvPr/>
        </p:nvSpPr>
        <p:spPr>
          <a:xfrm>
            <a:off x="4817400" y="4126925"/>
            <a:ext cx="39525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image:https://www.educations.cn/study-guides/europe/study-in-belgium/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261150" y="72725"/>
            <a:ext cx="8780100" cy="9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can people cultivate cultural intelligence ?</a:t>
            </a:r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50667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-Faith a new culture from the deep (emotional)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Adapting to a new culture means overcoming many obstacles and setbacks, and you can only do this if you believe in them from the heart.</a:t>
            </a:r>
            <a:r>
              <a:rPr lang="en-GB" sz="1000"/>
              <a:t>(by P. Christopher Earley and Elaine Mosakowski, 2004 )</a:t>
            </a:r>
            <a:endParaRPr/>
          </a:p>
          <a:p>
            <a:pPr marL="0" marR="38100" lvl="0" indent="0" algn="l" rtl="0">
              <a:lnSpc>
                <a:spcPct val="128571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9725" y="1489826"/>
            <a:ext cx="3193100" cy="211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 txBox="1"/>
          <p:nvPr/>
        </p:nvSpPr>
        <p:spPr>
          <a:xfrm>
            <a:off x="5636600" y="3785550"/>
            <a:ext cx="31932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Image: https://nzmao.com/?p=32642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→Three Important  of culture intelligence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→The role of culture intelligence in organization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→Training culture intelligence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Economic globalization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→Successful company should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develop the cultural intelligence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and adapt to all over the world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                    </a:t>
            </a:r>
            <a:r>
              <a:rPr lang="en-GB" sz="1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https://itishreechy01.wordpress.com/2016/09/30/economic-globalization-of-israel/ </a:t>
            </a:r>
            <a:r>
              <a:rPr lang="en-GB" sz="12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                     </a:t>
            </a:r>
            <a:endParaRPr sz="12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                             inmage：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1000" y="1010600"/>
            <a:ext cx="5012426" cy="361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Sources</a:t>
            </a:r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body" idx="1"/>
          </p:nvPr>
        </p:nvSpPr>
        <p:spPr>
          <a:xfrm>
            <a:off x="387900" y="1383499"/>
            <a:ext cx="8368200" cy="361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Christina @ wocintechchat.com. (n.d.). N/A. Retrieved 06 14, 2020, from unsplash.com: </a:t>
            </a:r>
            <a:r>
              <a:rPr lang="en-GB" sz="1000" u="sng" dirty="0">
                <a:solidFill>
                  <a:schemeClr val="hlink"/>
                </a:solidFill>
                <a:hlinkClick r:id="rId3"/>
              </a:rPr>
              <a:t>https://unsplash.com/photos/0Nfqp0WiJqc</a:t>
            </a:r>
            <a:endParaRPr sz="1000" dirty="0"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/>
              <a:t>Courtland L. </a:t>
            </a:r>
            <a:r>
              <a:rPr lang="en-GB" sz="1000" dirty="0" err="1"/>
              <a:t>Bovée</a:t>
            </a:r>
            <a:r>
              <a:rPr lang="en-GB" sz="1000" dirty="0"/>
              <a:t>, J. V. (2018). CHAPTER 1. In J. V. Courtland L. </a:t>
            </a:r>
            <a:r>
              <a:rPr lang="en-GB" sz="1000" dirty="0" err="1"/>
              <a:t>Bovée</a:t>
            </a:r>
            <a:r>
              <a:rPr lang="en-GB" sz="1000" dirty="0"/>
              <a:t>, Business Communication Essentials (pp. 4-17). New York: Pearson Education.</a:t>
            </a:r>
            <a:endParaRPr sz="1000" dirty="0"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 err="1"/>
              <a:t>Hilitanu</a:t>
            </a:r>
            <a:r>
              <a:rPr lang="en-GB" sz="1000" dirty="0"/>
              <a:t>, V. (n.d.). Team Lego, Iasi, Romania. Retrieved 06 14, 2020, from unsplash.com: </a:t>
            </a:r>
            <a:r>
              <a:rPr lang="en-GB" sz="1000" u="sng" dirty="0">
                <a:solidFill>
                  <a:schemeClr val="hlink"/>
                </a:solidFill>
                <a:hlinkClick r:id="rId4"/>
              </a:rPr>
              <a:t>https://unsplash.com/photos/1FI2QAYPa-Y</a:t>
            </a:r>
            <a:endParaRPr sz="1000" dirty="0"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/>
              <a:t>P. Christopher </a:t>
            </a:r>
            <a:r>
              <a:rPr lang="en-GB" sz="1000" dirty="0" err="1"/>
              <a:t>Earley</a:t>
            </a:r>
            <a:r>
              <a:rPr lang="en-GB" sz="1000" dirty="0"/>
              <a:t>, E. M. (2004, 10). Cultural Intelligence. Retrieved from Harvard Business Review: </a:t>
            </a:r>
            <a:r>
              <a:rPr lang="en-GB" sz="1000" u="sng" dirty="0">
                <a:solidFill>
                  <a:schemeClr val="hlink"/>
                </a:solidFill>
                <a:hlinkClick r:id="rId5"/>
              </a:rPr>
              <a:t>https://hbr.org/2004/10/cultural-intelligence</a:t>
            </a:r>
            <a:endParaRPr sz="1000" dirty="0"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/>
              <a:t>TRIANDIS, H. C. (2006). Cultural Intelligence in Organizations. Group &amp; Organization Management, 31(1), 20-26. doi:10.1177/1059601105275253</a:t>
            </a:r>
            <a:endParaRPr sz="1000" dirty="0"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/>
              <a:t>You X Ventures. (n.d.). N/A. Retrieved 06 14, 2020, from unsplash.com: </a:t>
            </a:r>
            <a:r>
              <a:rPr lang="en-GB" sz="1000" u="sng" dirty="0">
                <a:solidFill>
                  <a:schemeClr val="hlink"/>
                </a:solidFill>
                <a:hlinkClick r:id="rId6"/>
              </a:rPr>
              <a:t>https://unsplash.com/photos/Oalh2MojUuk</a:t>
            </a:r>
            <a:endParaRPr sz="10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FFFF"/>
                </a:solidFill>
              </a:rPr>
              <a:t>Allan B.I Bernardo, A. P. (2018). Cognitive flexibility and cultural intelligence: Exploring the cognitive aspects of effective functioning in culturally diverse contexts. </a:t>
            </a:r>
            <a:r>
              <a:rPr lang="en-GB" sz="1000" i="1" dirty="0">
                <a:solidFill>
                  <a:srgbClr val="FFFFFF"/>
                </a:solidFill>
              </a:rPr>
              <a:t>Elsevier </a:t>
            </a:r>
            <a:r>
              <a:rPr lang="en-GB" sz="1000" dirty="0">
                <a:solidFill>
                  <a:srgbClr val="FFFFFF"/>
                </a:solidFill>
              </a:rPr>
              <a:t>.</a:t>
            </a: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FFFF"/>
                </a:solidFill>
              </a:rPr>
              <a:t>Global, T. (2019, 03 22). </a:t>
            </a:r>
            <a:r>
              <a:rPr lang="en-GB" sz="1000" i="1" dirty="0">
                <a:solidFill>
                  <a:srgbClr val="FFFFFF"/>
                </a:solidFill>
              </a:rPr>
              <a:t>HOW MULTICULTURAL IS TORONTO? LET US COUNT THE WAYS..</a:t>
            </a:r>
            <a:r>
              <a:rPr lang="en-GB" sz="1000" dirty="0">
                <a:solidFill>
                  <a:srgbClr val="FFFFFF"/>
                </a:solidFill>
              </a:rPr>
              <a:t> Retrieved from torontoglobal.ca: https://torontoglobal.ca/TG-Blog/March-2019/How-multicultural-is-Toronto-Let-us-count-the-way</a:t>
            </a: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FFFF"/>
                </a:solidFill>
              </a:rPr>
              <a:t>Warner, D. J. (2012). Diversity and Cultural Awareness. </a:t>
            </a:r>
            <a:r>
              <a:rPr lang="en-GB" sz="1000" i="1" dirty="0">
                <a:solidFill>
                  <a:srgbClr val="FFFFFF"/>
                </a:solidFill>
              </a:rPr>
              <a:t>Diversity Cartoon.</a:t>
            </a:r>
            <a:r>
              <a:rPr lang="en-GB" sz="1000" dirty="0">
                <a:solidFill>
                  <a:srgbClr val="FFFFFF"/>
                </a:solidFill>
              </a:rPr>
              <a:t> Business Cartoons for Presentation, Los Angeles , California , America. Retrieved from </a:t>
            </a:r>
            <a:r>
              <a:rPr lang="en-GB" sz="1000" u="sng" dirty="0">
                <a:solidFill>
                  <a:schemeClr val="hlink"/>
                </a:solidFill>
                <a:hlinkClick r:id="rId7"/>
              </a:rPr>
              <a:t>http://blog.readytomanage.com/diversity-cartoon/</a:t>
            </a: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Sources </a:t>
            </a:r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00" dirty="0"/>
              <a:t>Source: Statistics Canada, Census 2016; U.S. Census Bureau, American Community Survey, 2016; Eurostat; UK Office for National Statistics; Australian Bureau of Statistics</a:t>
            </a:r>
            <a:endParaRPr sz="10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00" dirty="0"/>
              <a:t>Cultural Intelligence, by P. Christopher </a:t>
            </a:r>
            <a:r>
              <a:rPr lang="en-GB" sz="1000" dirty="0" err="1"/>
              <a:t>Earley</a:t>
            </a:r>
            <a:r>
              <a:rPr lang="en-GB" sz="1000" dirty="0"/>
              <a:t> and Elaine </a:t>
            </a:r>
            <a:r>
              <a:rPr lang="en-GB" sz="1000" dirty="0" err="1"/>
              <a:t>Mosakowski</a:t>
            </a:r>
            <a:r>
              <a:rPr lang="en-GB" sz="1000" dirty="0"/>
              <a:t>, From the October 2004 Issue. </a:t>
            </a:r>
            <a:r>
              <a:rPr lang="en-GB" sz="1000" dirty="0"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https://hbr.org/2004/10/cultural-intelligence</a:t>
            </a:r>
            <a:endParaRPr sz="10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000" dirty="0">
                <a:sym typeface="Times New Roman"/>
              </a:rPr>
              <a:t>Are You Culturally Intelligent? Why a High CQ is Key to Global Business Success. (n.d.). Retrieved from https://www.transperfect.com/blog/are-you-culturally-intelligent-why-a-high-cq-is-key-to-global-business-success</a:t>
            </a:r>
            <a:endParaRPr sz="10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spcBef>
                <a:spcPts val="12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1033</Words>
  <Application>Microsoft Office PowerPoint</Application>
  <PresentationFormat>On-screen Show (16:9)</PresentationFormat>
  <Paragraphs>132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Roboto Slab</vt:lpstr>
      <vt:lpstr>Roboto</vt:lpstr>
      <vt:lpstr>Georgia</vt:lpstr>
      <vt:lpstr>Microsoft Yahei</vt:lpstr>
      <vt:lpstr>Arial</vt:lpstr>
      <vt:lpstr>Libre Franklin</vt:lpstr>
      <vt:lpstr>Times New Roman</vt:lpstr>
      <vt:lpstr>Marina</vt:lpstr>
      <vt:lpstr>   Cultural Intelligence, in today’s organizations and workplaces  </vt:lpstr>
      <vt:lpstr>Agenda</vt:lpstr>
      <vt:lpstr>Introduction</vt:lpstr>
      <vt:lpstr>Is Cultural Intelligence important (CQ)</vt:lpstr>
      <vt:lpstr>Is cultural intelligence important (CQ)  </vt:lpstr>
      <vt:lpstr> The importance of cultural intelligence in organizations</vt:lpstr>
      <vt:lpstr> The importance of cultural intelligence in organizations</vt:lpstr>
      <vt:lpstr> The importance of cultural intelligence in organizations</vt:lpstr>
      <vt:lpstr>How can people cultivate cultural intelligence ?</vt:lpstr>
      <vt:lpstr> How can people cultivate cultural intelligence ?</vt:lpstr>
      <vt:lpstr> How can people cultivate cultural intelligence ?</vt:lpstr>
      <vt:lpstr>Conclusion</vt:lpstr>
      <vt:lpstr>Conclusion</vt:lpstr>
      <vt:lpstr>Sources</vt:lpstr>
      <vt:lpstr>Sources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Cultural Intelligence, in today’s organizations and workplaces  </dc:title>
  <cp:lastModifiedBy>Elyse Liang</cp:lastModifiedBy>
  <cp:revision>2</cp:revision>
  <dcterms:modified xsi:type="dcterms:W3CDTF">2020-06-16T19:10:22Z</dcterms:modified>
</cp:coreProperties>
</file>